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8" r:id="rId4"/>
  </p:sldMasterIdLst>
  <p:sldIdLst>
    <p:sldId id="280" r:id="rId5"/>
    <p:sldId id="289" r:id="rId6"/>
    <p:sldId id="292" r:id="rId7"/>
    <p:sldId id="282" r:id="rId8"/>
    <p:sldId id="287" r:id="rId9"/>
    <p:sldId id="288" r:id="rId10"/>
    <p:sldId id="290" r:id="rId11"/>
    <p:sldId id="283" r:id="rId12"/>
    <p:sldId id="284" r:id="rId13"/>
    <p:sldId id="281" r:id="rId14"/>
    <p:sldId id="28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B"/>
    <a:srgbClr val="FFFFFF"/>
    <a:srgbClr val="FBFDF9"/>
    <a:srgbClr val="FFF3F3"/>
    <a:srgbClr val="F2F9EB"/>
    <a:srgbClr val="FFCDCD"/>
    <a:srgbClr val="E7F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62" d="100"/>
          <a:sy n="62" d="100"/>
        </p:scale>
        <p:origin x="72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Lorem Ipsum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Dolor Sit Amet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E73E8133-584D-4C45-99EA-6F2691A17A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19366B0E-517E-41A1-A871-4D800CF4D2F7}" type="parTrans" cxnId="{CE13601D-E1A5-42B4-9435-EF16045E60FA}">
      <dgm:prSet/>
      <dgm:spPr/>
      <dgm:t>
        <a:bodyPr/>
        <a:lstStyle/>
        <a:p>
          <a:endParaRPr lang="en-US"/>
        </a:p>
      </dgm:t>
    </dgm:pt>
    <dgm:pt modelId="{C09243AF-AD07-4CBF-84F7-E2CD9DD2CEF1}" type="sibTrans" cxnId="{CE13601D-E1A5-42B4-9435-EF16045E60FA}">
      <dgm:prSet/>
      <dgm:spPr/>
      <dgm:t>
        <a:bodyPr/>
        <a:lstStyle/>
        <a:p>
          <a:endParaRPr lang="en-US"/>
        </a:p>
      </dgm:t>
    </dgm:pt>
    <dgm:pt modelId="{19AE6A50-B2F7-4F98-A456-DF10E94887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FCAB35B7-FF11-4E93-9864-F2B9C97274F4}" type="parTrans" cxnId="{F938F5D5-804D-4B23-8281-BE5677075ACA}">
      <dgm:prSet/>
      <dgm:spPr/>
      <dgm:t>
        <a:bodyPr/>
        <a:lstStyle/>
        <a:p>
          <a:endParaRPr lang="en-US"/>
        </a:p>
      </dgm:t>
    </dgm:pt>
    <dgm:pt modelId="{F7BDB8CA-0E84-4B27-8BED-5C7340299BE3}" type="sibTrans" cxnId="{F938F5D5-804D-4B23-8281-BE5677075ACA}">
      <dgm:prSet/>
      <dgm:spPr/>
      <dgm:t>
        <a:bodyPr/>
        <a:lstStyle/>
        <a:p>
          <a:endParaRPr lang="en-US"/>
        </a:p>
      </dgm:t>
    </dgm:pt>
    <dgm:pt modelId="{6BF509EE-1E1E-4BF7-84F4-158CD8D2DC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A66C651E-305C-49C9-A282-1069A4617E85}" type="parTrans" cxnId="{E40A96C6-DC5F-42A1-9307-3B282B7BE6C8}">
      <dgm:prSet/>
      <dgm:spPr/>
      <dgm:t>
        <a:bodyPr/>
        <a:lstStyle/>
        <a:p>
          <a:endParaRPr lang="en-US"/>
        </a:p>
      </dgm:t>
    </dgm:pt>
    <dgm:pt modelId="{20224668-7462-4C4B-BD92-AE4512D3930F}" type="sibTrans" cxnId="{E40A96C6-DC5F-42A1-9307-3B282B7BE6C8}">
      <dgm:prSet/>
      <dgm:spPr/>
      <dgm:t>
        <a:bodyPr/>
        <a:lstStyle/>
        <a:p>
          <a:endParaRPr lang="en-US"/>
        </a:p>
      </dgm:t>
    </dgm:pt>
    <dgm:pt modelId="{80308036-41FA-49DF-BC56-8BE1223C87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CB4C8DF6-8671-4F14-9BD6-68E721D7CBE8}" type="parTrans" cxnId="{D1B32484-28F0-428A-9520-8334A2F3F0B1}">
      <dgm:prSet/>
      <dgm:spPr/>
      <dgm:t>
        <a:bodyPr/>
        <a:lstStyle/>
        <a:p>
          <a:endParaRPr lang="en-US"/>
        </a:p>
      </dgm:t>
    </dgm:pt>
    <dgm:pt modelId="{1F052CFC-B532-468F-8AAE-C7C381ADE52A}" type="sibTrans" cxnId="{D1B32484-28F0-428A-9520-8334A2F3F0B1}">
      <dgm:prSet/>
      <dgm:spPr/>
      <dgm:t>
        <a:bodyPr/>
        <a:lstStyle/>
        <a:p>
          <a:endParaRPr lang="en-US"/>
        </a:p>
      </dgm:t>
    </dgm:pt>
    <dgm:pt modelId="{C1BC2591-8C91-4D2E-838F-26D0C00739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Consectetuer Elit</a:t>
          </a:r>
        </a:p>
      </dgm:t>
    </dgm:pt>
    <dgm:pt modelId="{7DCA0393-C91B-458E-9602-70CA0004F5AA}" type="parTrans" cxnId="{D20E76FA-21CC-446B-8735-8A5FCDFC9E0E}">
      <dgm:prSet/>
      <dgm:spPr/>
      <dgm:t>
        <a:bodyPr/>
        <a:lstStyle/>
        <a:p>
          <a:endParaRPr lang="en-US"/>
        </a:p>
      </dgm:t>
    </dgm:pt>
    <dgm:pt modelId="{472A1DB7-924E-4E35-8E55-E1EE1C624B51}" type="sibTrans" cxnId="{D20E76FA-21CC-446B-8735-8A5FCDFC9E0E}">
      <dgm:prSet/>
      <dgm:spPr/>
      <dgm:t>
        <a:bodyPr/>
        <a:lstStyle/>
        <a:p>
          <a:endParaRPr lang="en-US"/>
        </a:p>
      </dgm:t>
    </dgm:pt>
    <dgm:pt modelId="{F74BC01B-5E1E-4ADD-9515-00356B79D1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Nunc Viverra</a:t>
          </a:r>
        </a:p>
      </dgm:t>
    </dgm:pt>
    <dgm:pt modelId="{E80B95A6-581A-4BC4-B523-74C273FD8287}" type="parTrans" cxnId="{8778ABD9-C262-4DF9-8C1E-BF1D063BB5C9}">
      <dgm:prSet/>
      <dgm:spPr/>
      <dgm:t>
        <a:bodyPr/>
        <a:lstStyle/>
        <a:p>
          <a:endParaRPr lang="en-US"/>
        </a:p>
      </dgm:t>
    </dgm:pt>
    <dgm:pt modelId="{FD8ABA08-9D28-4DE1-846B-EF07372F5BF8}" type="sibTrans" cxnId="{8778ABD9-C262-4DF9-8C1E-BF1D063BB5C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CE13601D-E1A5-42B4-9435-EF16045E60FA}" srcId="{E754A2A0-41CE-428B-9DDC-DCD1FD12D16A}" destId="{E73E8133-584D-4C45-99EA-6F2691A17A73}" srcOrd="1" destOrd="0" parTransId="{19366B0E-517E-41A1-A871-4D800CF4D2F7}" sibTransId="{C09243AF-AD07-4CBF-84F7-E2CD9DD2CEF1}"/>
    <dgm:cxn modelId="{6D4CB933-1DF3-4BC1-A454-546CC5034B5C}" type="presOf" srcId="{C1BC2591-8C91-4D2E-838F-26D0C0073985}" destId="{6418EBED-F111-425B-8EE2-06B8B2297A68}" srcOrd="0" destOrd="1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31236A4C-17B7-4AD6-A6DF-D5505A7B3830}" type="presOf" srcId="{19AE6A50-B2F7-4F98-A456-DF10E94887E7}" destId="{DD091D0A-5A25-4241-91F3-18D32B0BDD4F}" srcOrd="0" destOrd="2" presId="urn:microsoft.com/office/officeart/2018/5/layout/CenteredIconLabelDescriptionList"/>
    <dgm:cxn modelId="{E3ED426D-0ED9-435E-9A9A-1B437DA49D3E}" type="presOf" srcId="{80308036-41FA-49DF-BC56-8BE1223C877B}" destId="{7CD40649-A74C-4AD8-B9D0-2573A1955C91}" srcOrd="0" destOrd="2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BE03A87C-50F2-49E6-B8EB-2219D8A5E4BF}" type="presOf" srcId="{E73E8133-584D-4C45-99EA-6F2691A17A73}" destId="{DD091D0A-5A25-4241-91F3-18D32B0BDD4F}" srcOrd="0" destOrd="1" presId="urn:microsoft.com/office/officeart/2018/5/layout/CenteredIconLabelDescriptionList"/>
    <dgm:cxn modelId="{9C9F8283-EF4B-46ED-B123-7152942A1C38}" type="presOf" srcId="{F74BC01B-5E1E-4ADD-9515-00356B79D176}" destId="{6418EBED-F111-425B-8EE2-06B8B2297A68}" srcOrd="0" destOrd="2" presId="urn:microsoft.com/office/officeart/2018/5/layout/CenteredIconLabelDescriptionList"/>
    <dgm:cxn modelId="{D1B32484-28F0-428A-9520-8334A2F3F0B1}" srcId="{DCCE571A-4D30-4294-ABAF-6885F619D2D9}" destId="{80308036-41FA-49DF-BC56-8BE1223C877B}" srcOrd="2" destOrd="0" parTransId="{CB4C8DF6-8671-4F14-9BD6-68E721D7CBE8}" sibTransId="{1F052CFC-B532-468F-8AAE-C7C381ADE52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E40A96C6-DC5F-42A1-9307-3B282B7BE6C8}" srcId="{DCCE571A-4D30-4294-ABAF-6885F619D2D9}" destId="{6BF509EE-1E1E-4BF7-84F4-158CD8D2DC09}" srcOrd="1" destOrd="0" parTransId="{A66C651E-305C-49C9-A282-1069A4617E85}" sibTransId="{20224668-7462-4C4B-BD92-AE4512D3930F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F938F5D5-804D-4B23-8281-BE5677075ACA}" srcId="{E754A2A0-41CE-428B-9DDC-DCD1FD12D16A}" destId="{19AE6A50-B2F7-4F98-A456-DF10E94887E7}" srcOrd="2" destOrd="0" parTransId="{FCAB35B7-FF11-4E93-9864-F2B9C97274F4}" sibTransId="{F7BDB8CA-0E84-4B27-8BED-5C7340299BE3}"/>
    <dgm:cxn modelId="{8778ABD9-C262-4DF9-8C1E-BF1D063BB5C9}" srcId="{1C1B28B7-2609-4BAA-AAAB-5801EDFD334C}" destId="{F74BC01B-5E1E-4ADD-9515-00356B79D176}" srcOrd="2" destOrd="0" parTransId="{E80B95A6-581A-4BC4-B523-74C273FD8287}" sibTransId="{FD8ABA08-9D28-4DE1-846B-EF07372F5BF8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3DA7E7F0-5057-42E1-BFDF-4C763F4C13E6}" type="presOf" srcId="{6BF509EE-1E1E-4BF7-84F4-158CD8D2DC09}" destId="{7CD40649-A74C-4AD8-B9D0-2573A1955C91}" srcOrd="0" destOrd="1" presId="urn:microsoft.com/office/officeart/2018/5/layout/CenteredIconLabelDescriptionList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D20E76FA-21CC-446B-8735-8A5FCDFC9E0E}" srcId="{1C1B28B7-2609-4BAA-AAAB-5801EDFD334C}" destId="{C1BC2591-8C91-4D2E-838F-26D0C0073985}" srcOrd="1" destOrd="0" parTransId="{7DCA0393-C91B-458E-9602-70CA0004F5AA}" sibTransId="{472A1DB7-924E-4E35-8E55-E1EE1C624B51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20487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393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93" y="2030700"/>
        <a:ext cx="3138750" cy="470812"/>
      </dsp:txXfrm>
    </dsp:sp>
    <dsp:sp modelId="{DD091D0A-5A25-4241-91F3-18D32B0BDD4F}">
      <dsp:nvSpPr>
        <dsp:cNvPr id="0" name=""/>
        <dsp:cNvSpPr/>
      </dsp:nvSpPr>
      <dsp:spPr>
        <a:xfrm>
          <a:off x="393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93" y="2555934"/>
        <a:ext cx="3138750" cy="980270"/>
      </dsp:txXfrm>
    </dsp:sp>
    <dsp:sp modelId="{210823F6-AC1A-46E3-9D99-A319DF497539}">
      <dsp:nvSpPr>
        <dsp:cNvPr id="0" name=""/>
        <dsp:cNvSpPr/>
      </dsp:nvSpPr>
      <dsp:spPr>
        <a:xfrm>
          <a:off x="4708518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88425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3688425" y="2030700"/>
        <a:ext cx="3138750" cy="470812"/>
      </dsp:txXfrm>
    </dsp:sp>
    <dsp:sp modelId="{7CD40649-A74C-4AD8-B9D0-2573A1955C91}">
      <dsp:nvSpPr>
        <dsp:cNvPr id="0" name=""/>
        <dsp:cNvSpPr/>
      </dsp:nvSpPr>
      <dsp:spPr>
        <a:xfrm>
          <a:off x="3688425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3688425" y="2555934"/>
        <a:ext cx="3138750" cy="980270"/>
      </dsp:txXfrm>
    </dsp:sp>
    <dsp:sp modelId="{B0A3ABD2-C471-4A21-8AEF-3843C86919E1}">
      <dsp:nvSpPr>
        <dsp:cNvPr id="0" name=""/>
        <dsp:cNvSpPr/>
      </dsp:nvSpPr>
      <dsp:spPr>
        <a:xfrm>
          <a:off x="8396550" y="815132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376456" y="203070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Lorem Ipsum</a:t>
          </a:r>
        </a:p>
      </dsp:txBody>
      <dsp:txXfrm>
        <a:off x="7376456" y="2030700"/>
        <a:ext cx="3138750" cy="470812"/>
      </dsp:txXfrm>
    </dsp:sp>
    <dsp:sp modelId="{6418EBED-F111-425B-8EE2-06B8B2297A68}">
      <dsp:nvSpPr>
        <dsp:cNvPr id="0" name=""/>
        <dsp:cNvSpPr/>
      </dsp:nvSpPr>
      <dsp:spPr>
        <a:xfrm>
          <a:off x="7376456" y="2555934"/>
          <a:ext cx="3138750" cy="980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Dolor Sit Amet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Consectetuer Elit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Nunc Viverra</a:t>
          </a:r>
        </a:p>
      </dsp:txBody>
      <dsp:txXfrm>
        <a:off x="7376456" y="2555934"/>
        <a:ext cx="3138750" cy="980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39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252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233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8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7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26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7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3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44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23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33525"/>
            <a:ext cx="10515600" cy="464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4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8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image" Target="../media/image13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" y="0"/>
            <a:ext cx="1219135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1326" y="1673524"/>
            <a:ext cx="4229100" cy="2420504"/>
          </a:xfrm>
          <a:solidFill>
            <a:srgbClr val="FFFFFF">
              <a:alpha val="80000"/>
            </a:srgbClr>
          </a:solidFill>
        </p:spPr>
        <p:txBody>
          <a:bodyPr anchor="ctr" anchorCtr="0">
            <a:norm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  <a:latin typeface="+mn-lt"/>
              </a:rPr>
              <a:t>Big Companies and COVID-19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1328" y="4157933"/>
            <a:ext cx="4229098" cy="1026544"/>
          </a:xfrm>
          <a:solidFill>
            <a:srgbClr val="FFFFFF">
              <a:alpha val="80000"/>
            </a:srgbClr>
          </a:solidFill>
        </p:spPr>
        <p:txBody>
          <a:bodyPr anchor="ctr" anchorCtr="0">
            <a:normAutofit/>
          </a:bodyPr>
          <a:lstStyle/>
          <a:p>
            <a:pPr algn="l"/>
            <a:r>
              <a:rPr lang="en-US" sz="2800" b="1" dirty="0" err="1"/>
              <a:t>MaNaKeAn</a:t>
            </a:r>
            <a:br>
              <a:rPr lang="en-US" sz="2800" b="1" dirty="0"/>
            </a:br>
            <a:r>
              <a:rPr lang="en-US" sz="2800" b="1" dirty="0"/>
              <a:t>January 16, 2021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lum bright="70000" contrast="-70000"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22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8A3A-9608-45E2-B709-0622CAFF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9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1D64FB0-DAE1-43BE-BC9B-583DD58BFF96}"/>
              </a:ext>
            </a:extLst>
          </p:cNvPr>
          <p:cNvSpPr/>
          <p:nvPr/>
        </p:nvSpPr>
        <p:spPr>
          <a:xfrm>
            <a:off x="6391273" y="883578"/>
            <a:ext cx="4962527" cy="54247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AE539-359D-415D-BE5F-C48CB72E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837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8A9D-D538-48A9-A4EF-6622566B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3525"/>
            <a:ext cx="5121291" cy="46434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Evaluate two stocks in 5 random industries:</a:t>
            </a:r>
          </a:p>
          <a:p>
            <a:r>
              <a:rPr lang="en-US" dirty="0"/>
              <a:t>baseline stock performance in 2019</a:t>
            </a:r>
          </a:p>
          <a:p>
            <a:r>
              <a:rPr lang="en-US" dirty="0"/>
              <a:t>baseline stock performance in 2020</a:t>
            </a:r>
          </a:p>
          <a:p>
            <a:r>
              <a:rPr lang="en-US" dirty="0"/>
              <a:t>split 2020 into pre-COVID (Jan-end of March) to post-COVID (April-Dec)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5AFB71FB-4730-4651-ADF6-5AA34F82F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321" t="9218" r="5815" b="14134"/>
          <a:stretch/>
        </p:blipFill>
        <p:spPr>
          <a:xfrm>
            <a:off x="6888818" y="5411157"/>
            <a:ext cx="1860554" cy="54047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47EC7B9-99B0-43E7-8F2B-E4971D7B1D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893" y="1295483"/>
            <a:ext cx="1652404" cy="462673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0993547-2F16-4E79-AA33-3D4C932F7A8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01665" y="4567976"/>
            <a:ext cx="1745188" cy="2561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9C1FA-7300-42BB-BC45-25DDB6C8EF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606"/>
          <a:stretch/>
        </p:blipFill>
        <p:spPr>
          <a:xfrm>
            <a:off x="9698479" y="3268296"/>
            <a:ext cx="951560" cy="829101"/>
          </a:xfrm>
          <a:prstGeom prst="rect">
            <a:avLst/>
          </a:prstGeom>
        </p:spPr>
      </p:pic>
      <p:pic>
        <p:nvPicPr>
          <p:cNvPr id="19" name="Picture 18" descr="A picture containing logo&#10;&#10;Description automatically generated">
            <a:extLst>
              <a:ext uri="{FF2B5EF4-FFF2-40B4-BE49-F238E27FC236}">
                <a16:creationId xmlns:a16="http://schemas.microsoft.com/office/drawing/2014/main" id="{DDB27419-AE2B-415B-9D12-1D1707225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399" y="3358642"/>
            <a:ext cx="789393" cy="647044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039AEB2-A963-415D-B82E-08E4EAB1AA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9644" y="5528928"/>
            <a:ext cx="1649231" cy="303307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144F29F5-F93C-42CD-A6C4-4C4046E7F0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12" t="14676" r="26372" b="16902"/>
          <a:stretch/>
        </p:blipFill>
        <p:spPr>
          <a:xfrm>
            <a:off x="9848139" y="1177418"/>
            <a:ext cx="652240" cy="698801"/>
          </a:xfrm>
          <a:prstGeom prst="rect">
            <a:avLst/>
          </a:prstGeom>
        </p:spPr>
      </p:pic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20C0BC42-A97D-4C21-94FF-7BCEAC074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04388" y="2350216"/>
            <a:ext cx="2029414" cy="550589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3B317DBE-C764-4096-9A69-27E6A4A2D2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3252" y="4443317"/>
            <a:ext cx="2311685" cy="611135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extLst>
              <a:ext uri="{FF2B5EF4-FFF2-40B4-BE49-F238E27FC236}">
                <a16:creationId xmlns:a16="http://schemas.microsoft.com/office/drawing/2014/main" id="{8FF9E2AE-A3CE-4B84-8A49-E17F6A6428B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1481" y="2407866"/>
            <a:ext cx="2005556" cy="4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3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9E814D7-9870-4644-85EC-377150C003FD}"/>
              </a:ext>
            </a:extLst>
          </p:cNvPr>
          <p:cNvSpPr/>
          <p:nvPr/>
        </p:nvSpPr>
        <p:spPr>
          <a:xfrm>
            <a:off x="467498" y="3760305"/>
            <a:ext cx="11237954" cy="2640495"/>
          </a:xfrm>
          <a:prstGeom prst="rect">
            <a:avLst/>
          </a:prstGeom>
          <a:solidFill>
            <a:srgbClr val="FFFBFB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D8E5F67-84AA-49FF-AFB7-8946321561D6}"/>
              </a:ext>
            </a:extLst>
          </p:cNvPr>
          <p:cNvSpPr/>
          <p:nvPr/>
        </p:nvSpPr>
        <p:spPr>
          <a:xfrm>
            <a:off x="467498" y="390524"/>
            <a:ext cx="11237954" cy="2750103"/>
          </a:xfrm>
          <a:prstGeom prst="rect">
            <a:avLst/>
          </a:prstGeom>
          <a:solidFill>
            <a:srgbClr val="FBFDF9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F4F52CB5-6E04-4E08-8D80-B5454BBD4578}"/>
              </a:ext>
            </a:extLst>
          </p:cNvPr>
          <p:cNvSpPr/>
          <p:nvPr/>
        </p:nvSpPr>
        <p:spPr>
          <a:xfrm rot="10800000">
            <a:off x="5767650" y="2950680"/>
            <a:ext cx="656700" cy="389946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0869E01A-6CD7-495A-895D-A489081990C5}"/>
              </a:ext>
            </a:extLst>
          </p:cNvPr>
          <p:cNvSpPr/>
          <p:nvPr/>
        </p:nvSpPr>
        <p:spPr>
          <a:xfrm>
            <a:off x="5767650" y="3560280"/>
            <a:ext cx="656700" cy="38994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2E07E61F-81FC-432E-9B10-177514DA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9124" y="651921"/>
            <a:ext cx="3461927" cy="2103120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8BBF319-5303-41A2-B914-112E9B25D7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6"/>
          <a:stretch/>
        </p:blipFill>
        <p:spPr>
          <a:xfrm>
            <a:off x="1565725" y="3978801"/>
            <a:ext cx="3854525" cy="2286000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13364730-3D0D-49DF-B166-760AEF49DA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06"/>
          <a:stretch/>
        </p:blipFill>
        <p:spPr>
          <a:xfrm>
            <a:off x="6668347" y="4035951"/>
            <a:ext cx="3538828" cy="2103120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259E90EC-E037-47FF-AFB1-B5AD7A7B31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677" y="625575"/>
            <a:ext cx="3657600" cy="2258568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49872BDC-9E77-473D-9880-70EE53ED89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566" b="1707"/>
          <a:stretch/>
        </p:blipFill>
        <p:spPr>
          <a:xfrm>
            <a:off x="4180332" y="577951"/>
            <a:ext cx="3743538" cy="2287260"/>
          </a:xfrm>
          <a:prstGeom prst="rect">
            <a:avLst/>
          </a:prstGeom>
        </p:spPr>
      </p:pic>
      <p:pic>
        <p:nvPicPr>
          <p:cNvPr id="49" name="Picture 48" descr="Text&#10;&#10;Description automatically generated with low confidence">
            <a:extLst>
              <a:ext uri="{FF2B5EF4-FFF2-40B4-BE49-F238E27FC236}">
                <a16:creationId xmlns:a16="http://schemas.microsoft.com/office/drawing/2014/main" id="{DCA736F3-7F5C-4CCE-9DD0-D7A4893DA4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321" t="9218" r="5815" b="14134"/>
          <a:stretch/>
        </p:blipFill>
        <p:spPr>
          <a:xfrm>
            <a:off x="8165508" y="1232227"/>
            <a:ext cx="926003" cy="268995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54B9E2FB-E7D0-410F-A121-67F731653FE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6056" y="1452021"/>
            <a:ext cx="681300" cy="190763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1D19239-34E7-4E89-9108-F1DEC8A9213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16758" y="4805870"/>
            <a:ext cx="789484" cy="1158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317D0D1-67F0-42B2-AB3C-2DCA4C234C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606"/>
          <a:stretch/>
        </p:blipFill>
        <p:spPr>
          <a:xfrm>
            <a:off x="6955961" y="5178951"/>
            <a:ext cx="490701" cy="427552"/>
          </a:xfrm>
          <a:prstGeom prst="rect">
            <a:avLst/>
          </a:prstGeom>
        </p:spPr>
      </p:pic>
      <p:pic>
        <p:nvPicPr>
          <p:cNvPr id="54" name="Picture 53" descr="A picture containing logo&#10;&#10;Description automatically generated">
            <a:extLst>
              <a:ext uri="{FF2B5EF4-FFF2-40B4-BE49-F238E27FC236}">
                <a16:creationId xmlns:a16="http://schemas.microsoft.com/office/drawing/2014/main" id="{05E54C79-FCAC-45CF-A7D2-2F427F2B15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18799" y="4161768"/>
            <a:ext cx="407076" cy="333669"/>
          </a:xfrm>
          <a:prstGeom prst="rect">
            <a:avLst/>
          </a:prstGeom>
        </p:spPr>
      </p:pic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276CBAB6-06B0-4C0E-8F1F-D7EFF9079A78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0752" y="2286913"/>
            <a:ext cx="820828" cy="150959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C9E9E3BD-7F23-44AC-97FB-2515760A25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12" t="14676" r="26372" b="16902"/>
          <a:stretch/>
        </p:blipFill>
        <p:spPr>
          <a:xfrm>
            <a:off x="902513" y="2515132"/>
            <a:ext cx="360139" cy="385846"/>
          </a:xfrm>
          <a:prstGeom prst="rect">
            <a:avLst/>
          </a:prstGeom>
        </p:spPr>
      </p:pic>
      <p:pic>
        <p:nvPicPr>
          <p:cNvPr id="57" name="Picture 56" descr="Logo&#10;&#10;Description automatically generated">
            <a:extLst>
              <a:ext uri="{FF2B5EF4-FFF2-40B4-BE49-F238E27FC236}">
                <a16:creationId xmlns:a16="http://schemas.microsoft.com/office/drawing/2014/main" id="{51A734D7-0AE2-447B-A654-FAA0A0BAF4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94768" y="1685201"/>
            <a:ext cx="876561" cy="237815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FD999BBA-380D-4C91-94EA-C3A49A2561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3620" y="4061668"/>
            <a:ext cx="763114" cy="201743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DD19171E-9323-4F3E-94D1-3A0848C0D9D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8271" y="2468097"/>
            <a:ext cx="831653" cy="17664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2C009EB-D418-4BF3-97F7-F3FC87BE18B6}"/>
              </a:ext>
            </a:extLst>
          </p:cNvPr>
          <p:cNvSpPr/>
          <p:nvPr/>
        </p:nvSpPr>
        <p:spPr>
          <a:xfrm>
            <a:off x="467498" y="3143250"/>
            <a:ext cx="11237954" cy="28368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EARLY 2021 BIG WINNERS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4A0CF8-0AC8-444C-8765-838F0A334371}"/>
              </a:ext>
            </a:extLst>
          </p:cNvPr>
          <p:cNvSpPr/>
          <p:nvPr/>
        </p:nvSpPr>
        <p:spPr>
          <a:xfrm>
            <a:off x="467498" y="3476625"/>
            <a:ext cx="11237954" cy="28368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EARLY 2021 STILL RECOVERING</a:t>
            </a:r>
          </a:p>
        </p:txBody>
      </p:sp>
    </p:spTree>
    <p:extLst>
      <p:ext uri="{BB962C8B-B14F-4D97-AF65-F5344CB8AC3E}">
        <p14:creationId xmlns:p14="http://schemas.microsoft.com/office/powerpoint/2010/main" val="3707351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E8B4-012B-4B3C-A4BE-A8C99BAD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1: How did each industry group fare in 2019 (car/car), (airline/airline) etc.  Percentage gain/loss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F1F9-A726-4CF6-9EA3-57C268106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49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4559-F9C7-4313-92B2-68C61826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2: How did each industry fare in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01450-5976-47FA-9706-AAE9FD437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85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4559-F9C7-4313-92B2-68C61826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Question 3: How did each industry fare Jan-March 2020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AD5F41-1D5B-47C0-9E26-C48048CA1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0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6B11-1124-43E6-B0D9-034DA463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Question 4: how did each fare April - dec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C25C36-56C4-4058-ABD2-78E9E7B51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28A3A-9608-45E2-B709-0622CAFFA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3064-0E5B-4F71-9E8E-D63FD440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BF82B2-1C11-4C25-A062-DA66EE216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6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Big Companies and COVID-19</vt:lpstr>
      <vt:lpstr>Objective</vt:lpstr>
      <vt:lpstr>PowerPoint Presentation</vt:lpstr>
      <vt:lpstr>Question 1: How did each industry group fare in 2019 (car/car), (airline/airline) etc.  Percentage gain/loss etc.</vt:lpstr>
      <vt:lpstr>Question 2: How did each industry fare in 2020</vt:lpstr>
      <vt:lpstr>Question 3: How did each industry fare Jan-March 2020</vt:lpstr>
      <vt:lpstr>Question 4: how did each fare April - dec 2020</vt:lpstr>
      <vt:lpstr>Data sources</vt:lpstr>
      <vt:lpstr>Analysis process</vt:lpstr>
      <vt:lpstr>Conclusions</vt:lpstr>
      <vt:lpstr>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2021-01-06T01:38:46Z</dcterms:created>
  <dcterms:modified xsi:type="dcterms:W3CDTF">2021-01-09T21:26:31Z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